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86" r:id="rId12"/>
    <p:sldId id="285" r:id="rId13"/>
    <p:sldId id="266" r:id="rId14"/>
    <p:sldId id="267" r:id="rId15"/>
    <p:sldId id="268" r:id="rId16"/>
    <p:sldId id="287" r:id="rId17"/>
    <p:sldId id="269" r:id="rId18"/>
    <p:sldId id="270" r:id="rId19"/>
    <p:sldId id="271" r:id="rId20"/>
    <p:sldId id="288" r:id="rId21"/>
    <p:sldId id="272" r:id="rId22"/>
    <p:sldId id="273" r:id="rId23"/>
    <p:sldId id="289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90" r:id="rId33"/>
    <p:sldId id="282" r:id="rId34"/>
    <p:sldId id="284" r:id="rId35"/>
  </p:sldIdLst>
  <p:sldSz cx="24384000" cy="13716000"/>
  <p:notesSz cx="6797675" cy="9929813"/>
  <p:embeddedFontLst>
    <p:embeddedFont>
      <p:font typeface="Helvetica Neue" panose="020B0604020202020204" charset="0"/>
      <p:regular r:id="rId37"/>
      <p:bold r:id="rId38"/>
      <p:italic r:id="rId39"/>
      <p:boldItalic r:id="rId40"/>
    </p:embeddedFont>
    <p:embeddedFont>
      <p:font typeface="Helvetica Neue Light" panose="020B0604020202020204" charset="0"/>
      <p:regular r:id="rId41"/>
      <p:bold r:id="rId42"/>
      <p:italic r:id="rId43"/>
      <p:boldItalic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Montserrat" panose="020B0604020202020204" charset="0"/>
      <p:regular r:id="rId49"/>
      <p:bold r:id="rId50"/>
      <p:italic r:id="rId51"/>
      <p:boldItalic r:id="rId52"/>
    </p:embeddedFont>
    <p:embeddedFont>
      <p:font typeface="Meiryo" panose="020B0604020202020204" charset="-128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7" roundtripDataSignature="AMtx7mgrJtx/qTDcYzSCp+uKQRhfg6zR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5"/>
  </p:normalViewPr>
  <p:slideViewPr>
    <p:cSldViewPr snapToGrid="0">
      <p:cViewPr varScale="1">
        <p:scale>
          <a:sx n="61" d="100"/>
          <a:sy n="61" d="100"/>
        </p:scale>
        <p:origin x="451" y="67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customschemas.google.com/relationships/presentationmetadata" Target="meta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484785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" name="Google Shape;33;p1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298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07327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8003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0560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1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88810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2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7396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63216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8044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92955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04230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8643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" name="Google Shape;41;p2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69420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17073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28522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42712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55076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15431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97624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10254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56161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526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6580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83323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60461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98008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74330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53492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9" name="Google Shape;229;p30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fld id="{00000000-1234-1234-1234-123412341234}" type="slidenum">
              <a:rPr lang="en-US"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3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7879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5135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0924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9194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8386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2289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3296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bg>
      <p:bgPr>
        <a:gradFill>
          <a:gsLst>
            <a:gs pos="0">
              <a:schemeClr val="lt1"/>
            </a:gs>
            <a:gs pos="17000">
              <a:schemeClr val="lt1"/>
            </a:gs>
            <a:gs pos="67000">
              <a:srgbClr val="F1FAFE"/>
            </a:gs>
            <a:gs pos="83000">
              <a:srgbClr val="FFEACC"/>
            </a:gs>
            <a:gs pos="100000">
              <a:srgbClr val="62C5F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017131" y="859479"/>
            <a:ext cx="2950192" cy="113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3" descr="A screenshot of a cell phon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3"/>
          <p:cNvSpPr txBox="1">
            <a:spLocks noGrp="1"/>
          </p:cNvSpPr>
          <p:nvPr>
            <p:ph type="title"/>
          </p:nvPr>
        </p:nvSpPr>
        <p:spPr>
          <a:xfrm>
            <a:off x="1845217" y="357188"/>
            <a:ext cx="15794390" cy="1710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00"/>
              <a:buFont typeface="Meiryo"/>
              <a:buNone/>
              <a:defRPr sz="8200">
                <a:latin typeface="Meiryo"/>
                <a:ea typeface="Meiryo"/>
                <a:cs typeface="Meiryo"/>
                <a:sym typeface="Meiry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3"/>
          <p:cNvSpPr txBox="1">
            <a:spLocks noGrp="1"/>
          </p:cNvSpPr>
          <p:nvPr>
            <p:ph type="sldNum" idx="12"/>
          </p:nvPr>
        </p:nvSpPr>
        <p:spPr>
          <a:xfrm>
            <a:off x="8820083" y="13156977"/>
            <a:ext cx="6743833" cy="482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  <a:defRPr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</a:t>
            </a:r>
            <a:r>
              <a:rPr lang="en-US" i="1"/>
              <a:t>© </a:t>
            </a:r>
            <a:r>
              <a:rPr lang="en-US"/>
              <a:t>VTI Academy All Right Reserved 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4"/>
          <p:cNvCxnSpPr/>
          <p:nvPr/>
        </p:nvCxnSpPr>
        <p:spPr>
          <a:xfrm>
            <a:off x="482600" y="1412390"/>
            <a:ext cx="21521992" cy="0"/>
          </a:xfrm>
          <a:prstGeom prst="straightConnector1">
            <a:avLst/>
          </a:prstGeom>
          <a:noFill/>
          <a:ln w="19050" cap="flat" cmpd="sng">
            <a:solidFill>
              <a:srgbClr val="3C5A9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" name="Google Shape;18;p34"/>
          <p:cNvSpPr/>
          <p:nvPr/>
        </p:nvSpPr>
        <p:spPr>
          <a:xfrm>
            <a:off x="0" y="12670972"/>
            <a:ext cx="24384001" cy="1045028"/>
          </a:xfrm>
          <a:prstGeom prst="rect">
            <a:avLst/>
          </a:prstGeom>
          <a:solidFill>
            <a:srgbClr val="3C5A99"/>
          </a:solidFill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endParaRPr sz="36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34"/>
          <p:cNvSpPr/>
          <p:nvPr/>
        </p:nvSpPr>
        <p:spPr>
          <a:xfrm>
            <a:off x="6781639" y="12854932"/>
            <a:ext cx="10458958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Copyright </a:t>
            </a:r>
            <a:r>
              <a:rPr lang="en-US" sz="3200" b="1" i="1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</a:t>
            </a:r>
            <a:r>
              <a:rPr lang="en-US"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VTI Academy All Right Reserved </a:t>
            </a:r>
            <a:endParaRPr sz="32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0" name="Google Shape;20;p34"/>
          <p:cNvCxnSpPr/>
          <p:nvPr/>
        </p:nvCxnSpPr>
        <p:spPr>
          <a:xfrm>
            <a:off x="14610736" y="1412390"/>
            <a:ext cx="7393856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" name="Google Shape;21;p34"/>
          <p:cNvCxnSpPr/>
          <p:nvPr/>
        </p:nvCxnSpPr>
        <p:spPr>
          <a:xfrm>
            <a:off x="0" y="12670972"/>
            <a:ext cx="24384001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2" name="Google Shape;22;p34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252277" y="-25180"/>
            <a:ext cx="5131724" cy="1437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lt1"/>
            </a:gs>
            <a:gs pos="17000">
              <a:schemeClr val="lt1"/>
            </a:gs>
            <a:gs pos="67000">
              <a:srgbClr val="F1FAFE"/>
            </a:gs>
            <a:gs pos="83000">
              <a:srgbClr val="FFEACC"/>
            </a:gs>
            <a:gs pos="100000">
              <a:srgbClr val="62C5F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5"/>
          <p:cNvSpPr txBox="1">
            <a:spLocks noGrp="1"/>
          </p:cNvSpPr>
          <p:nvPr>
            <p:ph type="title"/>
          </p:nvPr>
        </p:nvSpPr>
        <p:spPr>
          <a:xfrm>
            <a:off x="1845217" y="357188"/>
            <a:ext cx="18701657" cy="1710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00"/>
              <a:buFont typeface="Meiryo"/>
              <a:buNone/>
              <a:defRPr sz="8200">
                <a:latin typeface="Meiryo"/>
                <a:ea typeface="Meiryo"/>
                <a:cs typeface="Meiryo"/>
                <a:sym typeface="Meiry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sldNum" idx="12"/>
          </p:nvPr>
        </p:nvSpPr>
        <p:spPr>
          <a:xfrm>
            <a:off x="11962817" y="13073062"/>
            <a:ext cx="448840" cy="482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" name="Google Shape;28;p35"/>
          <p:cNvCxnSpPr/>
          <p:nvPr/>
        </p:nvCxnSpPr>
        <p:spPr>
          <a:xfrm>
            <a:off x="1845217" y="1893677"/>
            <a:ext cx="18701657" cy="0"/>
          </a:xfrm>
          <a:prstGeom prst="straightConnector1">
            <a:avLst/>
          </a:prstGeom>
          <a:noFill/>
          <a:ln w="38100" cap="rnd" cmpd="sng">
            <a:solidFill>
              <a:srgbClr val="057BBA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9" name="Google Shape;29;p35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812883" y="427995"/>
            <a:ext cx="2645634" cy="1639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Only">
  <p:cSld name="2_Title Only">
    <p:bg>
      <p:bgPr>
        <a:gradFill>
          <a:gsLst>
            <a:gs pos="0">
              <a:schemeClr val="lt1"/>
            </a:gs>
            <a:gs pos="17000">
              <a:schemeClr val="lt1"/>
            </a:gs>
            <a:gs pos="67000">
              <a:srgbClr val="F1FAFE"/>
            </a:gs>
            <a:gs pos="83000">
              <a:srgbClr val="FFEACC"/>
            </a:gs>
            <a:gs pos="100000">
              <a:srgbClr val="62C5F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5" cy="303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31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>
            <a:lvl1pPr marL="457200" marR="0" lvl="0" indent="-63373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373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3373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3373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33729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33729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33729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33729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33729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31"/>
          <p:cNvSpPr txBox="1">
            <a:spLocks noGrp="1"/>
          </p:cNvSpPr>
          <p:nvPr>
            <p:ph type="sldNum" idx="1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duy.nguyenngoc1@vti.com.v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3650" y="1753558"/>
            <a:ext cx="5103775" cy="14297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"/>
          <p:cNvSpPr/>
          <p:nvPr/>
        </p:nvSpPr>
        <p:spPr>
          <a:xfrm>
            <a:off x="1795790" y="3025157"/>
            <a:ext cx="5636029" cy="56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9BF"/>
              </a:buClr>
              <a:buSzPts val="3100"/>
              <a:buFont typeface="Helvetica Neue"/>
              <a:buNone/>
            </a:pPr>
            <a:r>
              <a:rPr lang="en-US" sz="3100" b="1" i="0" u="none" strike="noStrike" cap="none">
                <a:solidFill>
                  <a:srgbClr val="0079B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WAY TO ENTERPRISE</a:t>
            </a:r>
            <a:endParaRPr/>
          </a:p>
        </p:txBody>
      </p:sp>
      <p:sp>
        <p:nvSpPr>
          <p:cNvPr id="37" name="Google Shape;37;p1"/>
          <p:cNvSpPr txBox="1"/>
          <p:nvPr/>
        </p:nvSpPr>
        <p:spPr>
          <a:xfrm>
            <a:off x="1215678" y="4549070"/>
            <a:ext cx="22486370" cy="131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9BF"/>
              </a:buClr>
              <a:buSzPts val="4400"/>
              <a:buFont typeface="Helvetica Neue"/>
              <a:buNone/>
            </a:pPr>
            <a:r>
              <a:rPr lang="en-US" sz="10000" b="0" i="0" u="none" strike="noStrike" cap="none">
                <a:solidFill>
                  <a:srgbClr val="0079B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 Basics</a:t>
            </a:r>
            <a:endParaRPr sz="10000" b="0" i="0" u="none" strike="noStrike" cap="none">
              <a:solidFill>
                <a:srgbClr val="0079B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" name="Google Shape;38;p1"/>
          <p:cNvSpPr txBox="1"/>
          <p:nvPr/>
        </p:nvSpPr>
        <p:spPr>
          <a:xfrm>
            <a:off x="1795790" y="8295495"/>
            <a:ext cx="11871552" cy="2841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9BF"/>
              </a:buClr>
              <a:buSzPts val="3000"/>
              <a:buFont typeface="Arial"/>
              <a:buNone/>
            </a:pPr>
            <a:r>
              <a:rPr lang="en-US" sz="5000" b="1" i="0" u="none" strike="noStrike" cap="none">
                <a:solidFill>
                  <a:srgbClr val="0079BF"/>
                </a:solidFill>
                <a:latin typeface="Arial"/>
                <a:ea typeface="Arial"/>
                <a:cs typeface="Arial"/>
                <a:sym typeface="Arial"/>
              </a:rPr>
              <a:t>VTI ACADEMY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9BF"/>
              </a:buClr>
              <a:buSzPts val="3000"/>
              <a:buFont typeface="Arial"/>
              <a:buNone/>
            </a:pPr>
            <a:r>
              <a:rPr lang="en-US" sz="5000" b="1" i="0" u="none" strike="noStrike" cap="none">
                <a:solidFill>
                  <a:srgbClr val="0079BF"/>
                </a:solidFill>
                <a:latin typeface="Arial"/>
                <a:ea typeface="Arial"/>
                <a:cs typeface="Arial"/>
                <a:sym typeface="Arial"/>
              </a:rPr>
              <a:t>Author: </a:t>
            </a:r>
            <a:r>
              <a:rPr lang="en-US" sz="5000" b="1" i="0" u="sng" strike="noStrike" cap="none">
                <a:solidFill>
                  <a:srgbClr val="0079B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duy.nguyenngoc1@vti.com.vn</a:t>
            </a:r>
            <a:endParaRPr sz="5000" b="1" i="0" u="none" strike="noStrike" cap="none">
              <a:solidFill>
                <a:srgbClr val="0079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9BF"/>
              </a:buClr>
              <a:buSzPts val="3000"/>
              <a:buFont typeface="Arial"/>
              <a:buNone/>
            </a:pPr>
            <a:r>
              <a:rPr lang="en-US" sz="5000" b="1" i="0" u="none" strike="noStrike" cap="none">
                <a:solidFill>
                  <a:srgbClr val="0079BF"/>
                </a:solidFill>
                <a:latin typeface="Arial"/>
                <a:ea typeface="Arial"/>
                <a:cs typeface="Arial"/>
                <a:sym typeface="Arial"/>
              </a:rPr>
              <a:t>March 2020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Arial"/>
                <a:ea typeface="Arial"/>
                <a:cs typeface="Arial"/>
                <a:sym typeface="Arial"/>
              </a:rPr>
              <a:t>Package</a:t>
            </a:r>
            <a:endParaRPr sz="6000" b="1" i="0" u="none" strike="noStrike" cap="none">
              <a:solidFill>
                <a:srgbClr val="4F81B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5392" y="1694496"/>
            <a:ext cx="13082588" cy="10675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0"/>
          <p:cNvSpPr txBox="1"/>
          <p:nvPr/>
        </p:nvSpPr>
        <p:spPr>
          <a:xfrm>
            <a:off x="1200150" y="571498"/>
            <a:ext cx="11576736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lang="en-US" sz="6000" b="1" i="0" u="none" strike="noStrike" cap="none" dirty="0">
                <a:solidFill>
                  <a:srgbClr val="4F81BD"/>
                </a:solidFill>
                <a:latin typeface="Arial"/>
                <a:ea typeface="Arial"/>
                <a:cs typeface="Arial"/>
                <a:sym typeface="Arial"/>
              </a:rPr>
              <a:t>Testing System Assignments</a:t>
            </a:r>
            <a:endParaRPr sz="6000" b="1" i="0" u="none" strike="noStrike" cap="none" dirty="0">
              <a:solidFill>
                <a:srgbClr val="4F81B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0"/>
          <p:cNvSpPr txBox="1"/>
          <p:nvPr/>
        </p:nvSpPr>
        <p:spPr>
          <a:xfrm>
            <a:off x="1857376" y="2335127"/>
            <a:ext cx="10697089" cy="985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lvl="0" indent="-571500">
              <a:buSzPts val="6380"/>
              <a:buFont typeface="Wingdings" pitchFamily="2" charset="2"/>
              <a:buChar char="Ø"/>
            </a:pPr>
            <a:r>
              <a:rPr lang="en-US" sz="4400" dirty="0">
                <a:latin typeface="Helvetica Neue"/>
                <a:ea typeface="Helvetica Neue"/>
                <a:cs typeface="Helvetica Neue"/>
                <a:sym typeface="Helvetica Neue"/>
              </a:rPr>
              <a:t> Exercise 2: Package </a:t>
            </a:r>
            <a:endParaRPr sz="4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421130" marR="0" lvl="1" indent="-5715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Wingdings" pitchFamily="2" charset="2"/>
              <a:buChar char="Ø"/>
            </a:pPr>
            <a:endParaRPr sz="4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771CE4EE-2129-874A-AF09-63E408FF5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920" y="5158528"/>
            <a:ext cx="9291479" cy="503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18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0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Arial"/>
                <a:ea typeface="Arial"/>
                <a:cs typeface="Arial"/>
                <a:sym typeface="Arial"/>
              </a:rPr>
              <a:t>Access Modifier</a:t>
            </a:r>
            <a:endParaRPr sz="6000" b="1" i="0" u="none" strike="noStrike" cap="none">
              <a:solidFill>
                <a:srgbClr val="4F81B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05195" y="4055218"/>
            <a:ext cx="10075333" cy="6340312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0"/>
          <p:cNvSpPr txBox="1"/>
          <p:nvPr/>
        </p:nvSpPr>
        <p:spPr>
          <a:xfrm>
            <a:off x="1857376" y="2335126"/>
            <a:ext cx="16481423" cy="8783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Wingdings" pitchFamily="2" charset="2"/>
              <a:buChar char="Ø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Class, constructor, method, property</a:t>
            </a:r>
            <a:endParaRPr sz="4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421130" marR="0" lvl="1" indent="-5715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Wingdings" pitchFamily="2" charset="2"/>
              <a:buChar char="Ø"/>
            </a:pPr>
            <a:endParaRPr sz="4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80335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Arial"/>
                <a:ea typeface="Arial"/>
                <a:cs typeface="Arial"/>
                <a:sym typeface="Arial"/>
              </a:rPr>
              <a:t>Example</a:t>
            </a:r>
            <a:endParaRPr sz="6000" b="1" i="0" u="none" strike="noStrike" cap="none">
              <a:solidFill>
                <a:srgbClr val="4F81B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7552" y="1754607"/>
            <a:ext cx="9227247" cy="9057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2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Arial"/>
                <a:ea typeface="Arial"/>
                <a:cs typeface="Arial"/>
                <a:sym typeface="Arial"/>
              </a:rPr>
              <a:t>Getter &amp; Setter</a:t>
            </a:r>
            <a:endParaRPr sz="6000" b="1" i="0" u="none" strike="noStrike" cap="none">
              <a:solidFill>
                <a:srgbClr val="4F81B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3240" y="1803974"/>
            <a:ext cx="10196226" cy="9285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95985" y="3598176"/>
            <a:ext cx="10958151" cy="3503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495985" y="7737996"/>
            <a:ext cx="9456544" cy="2048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3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Arial"/>
                <a:ea typeface="Arial"/>
                <a:cs typeface="Arial"/>
                <a:sym typeface="Arial"/>
              </a:rPr>
              <a:t>Getter &amp; Setter</a:t>
            </a:r>
            <a:endParaRPr sz="6000" b="1" i="0" u="none" strike="noStrike" cap="none">
              <a:solidFill>
                <a:srgbClr val="4F81B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95985" y="3598176"/>
            <a:ext cx="10958151" cy="3503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95985" y="7688904"/>
            <a:ext cx="8885610" cy="2369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6002" y="2200072"/>
            <a:ext cx="11191875" cy="838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0"/>
          <p:cNvSpPr txBox="1"/>
          <p:nvPr/>
        </p:nvSpPr>
        <p:spPr>
          <a:xfrm>
            <a:off x="1200150" y="571498"/>
            <a:ext cx="11576736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lang="en-US" sz="6000" b="1" i="0" u="none" strike="noStrike" cap="none" dirty="0">
                <a:solidFill>
                  <a:srgbClr val="4F81BD"/>
                </a:solidFill>
                <a:latin typeface="Arial"/>
                <a:ea typeface="Arial"/>
                <a:cs typeface="Arial"/>
                <a:sym typeface="Arial"/>
              </a:rPr>
              <a:t>Testing System Assignments</a:t>
            </a:r>
            <a:endParaRPr sz="6000" b="1" i="0" u="none" strike="noStrike" cap="none" dirty="0">
              <a:solidFill>
                <a:srgbClr val="4F81B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0"/>
          <p:cNvSpPr txBox="1"/>
          <p:nvPr/>
        </p:nvSpPr>
        <p:spPr>
          <a:xfrm>
            <a:off x="1857376" y="2335127"/>
            <a:ext cx="10697089" cy="985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lvl="0" indent="-571500">
              <a:buSzPts val="6380"/>
              <a:buFont typeface="Wingdings" pitchFamily="2" charset="2"/>
              <a:buChar char="Ø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4400" dirty="0">
                <a:latin typeface="Helvetica Neue"/>
                <a:ea typeface="Helvetica Neue"/>
                <a:cs typeface="Helvetica Neue"/>
                <a:sym typeface="Helvetica Neue"/>
              </a:rPr>
              <a:t>Exercise 3: Access Modifier</a:t>
            </a:r>
            <a:endParaRPr sz="4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421130" marR="0" lvl="1" indent="-5715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Wingdings" pitchFamily="2" charset="2"/>
              <a:buChar char="Ø"/>
            </a:pPr>
            <a:endParaRPr sz="4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61BF02A-F797-254C-A6DC-330791098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072" y="5135770"/>
            <a:ext cx="10044840" cy="344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74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 txBox="1"/>
          <p:nvPr/>
        </p:nvSpPr>
        <p:spPr>
          <a:xfrm>
            <a:off x="1200150" y="571498"/>
            <a:ext cx="2106721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lang="en-US" sz="6000" b="1" i="0" u="none" strike="noStrike" cap="none" dirty="0">
                <a:solidFill>
                  <a:srgbClr val="4F81BD"/>
                </a:solidFill>
                <a:latin typeface="Arial"/>
                <a:ea typeface="Arial"/>
                <a:cs typeface="Arial"/>
                <a:sym typeface="Arial"/>
              </a:rPr>
              <a:t>OOP</a:t>
            </a:r>
            <a:endParaRPr sz="6000" b="1" i="0" u="none" strike="noStrike" cap="none" dirty="0">
              <a:solidFill>
                <a:srgbClr val="4F81B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1748" y="3945108"/>
            <a:ext cx="18770099" cy="46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Arial"/>
                <a:ea typeface="Arial"/>
                <a:cs typeface="Arial"/>
                <a:sym typeface="Arial"/>
              </a:rPr>
              <a:t>4 Properties</a:t>
            </a:r>
            <a:endParaRPr sz="6000" b="1" i="0" u="none" strike="noStrike" cap="none">
              <a:solidFill>
                <a:srgbClr val="4F81B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6"/>
          <p:cNvSpPr txBox="1"/>
          <p:nvPr/>
        </p:nvSpPr>
        <p:spPr>
          <a:xfrm>
            <a:off x="1857376" y="2335127"/>
            <a:ext cx="16481423" cy="7856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Wingdings" pitchFamily="2" charset="2"/>
              <a:buChar char="Ø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Encapsulation (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đóng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gói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dirty="0"/>
          </a:p>
          <a:p>
            <a:pPr marL="611187" marR="0" lvl="0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Wingdings" pitchFamily="2" charset="2"/>
              <a:buChar char="Ø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Inheritance (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kế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thừa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dirty="0"/>
          </a:p>
          <a:p>
            <a:pPr marL="611187" marR="0" lvl="0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Wingdings" pitchFamily="2" charset="2"/>
              <a:buChar char="Ø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Abstraction (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trìu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tượng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dirty="0"/>
          </a:p>
          <a:p>
            <a:pPr marL="611187" marR="0" lvl="0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Wingdings" pitchFamily="2" charset="2"/>
              <a:buChar char="Ø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Polymorphism (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tính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đa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4400" b="0" i="0" u="none" strike="noStrike" cap="none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hình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4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055687" marR="0" lvl="1" indent="-20605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Courier New"/>
              <a:buNone/>
            </a:pPr>
            <a:endParaRPr sz="4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lang="en-US" sz="6000" b="1" i="0" u="none" strike="noStrike" cap="none" dirty="0">
                <a:solidFill>
                  <a:srgbClr val="4F81BD"/>
                </a:solidFill>
                <a:latin typeface="Arial"/>
                <a:ea typeface="Arial"/>
                <a:cs typeface="Arial"/>
                <a:sym typeface="Arial"/>
              </a:rPr>
              <a:t>Encapsulation</a:t>
            </a:r>
            <a:endParaRPr sz="6000" b="1" i="0" u="none" strike="noStrike" cap="none" dirty="0">
              <a:solidFill>
                <a:srgbClr val="4F81B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17" descr="Image result for Encapsulation jva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21999" y="4943045"/>
            <a:ext cx="11453201" cy="7318973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7"/>
          <p:cNvSpPr txBox="1"/>
          <p:nvPr/>
        </p:nvSpPr>
        <p:spPr>
          <a:xfrm>
            <a:off x="1857377" y="2335126"/>
            <a:ext cx="7572374" cy="2474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Wingdings" pitchFamily="2" charset="2"/>
              <a:buChar char="Ø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Access modifier: Private</a:t>
            </a:r>
            <a:endParaRPr dirty="0"/>
          </a:p>
          <a:p>
            <a:pPr marL="571500" marR="0" lvl="0" indent="-5715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Wingdings" pitchFamily="2" charset="2"/>
              <a:buChar char="Ø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Getter / Setter</a:t>
            </a:r>
            <a:endParaRPr dirty="0"/>
          </a:p>
          <a:p>
            <a:pPr marL="428625" marR="0" lvl="0" indent="-2349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Noto Sans Symbols"/>
              <a:buNone/>
            </a:pPr>
            <a:endParaRPr sz="4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055687" marR="0" lvl="1" indent="-20605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Courier New"/>
              <a:buNone/>
            </a:pPr>
            <a:endParaRPr sz="4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4" name="Google Shape;144;p17"/>
          <p:cNvSpPr/>
          <p:nvPr/>
        </p:nvSpPr>
        <p:spPr>
          <a:xfrm>
            <a:off x="6096000" y="6073170"/>
            <a:ext cx="12192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"/>
          <p:cNvSpPr txBox="1">
            <a:spLocks noGrp="1"/>
          </p:cNvSpPr>
          <p:nvPr>
            <p:ph type="title"/>
          </p:nvPr>
        </p:nvSpPr>
        <p:spPr>
          <a:xfrm>
            <a:off x="1845217" y="357188"/>
            <a:ext cx="15794390" cy="1710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9BF"/>
              </a:buClr>
              <a:buSzPts val="8200"/>
              <a:buFont typeface="Calibri"/>
              <a:buNone/>
            </a:pPr>
            <a:r>
              <a:rPr lang="en-US">
                <a:solidFill>
                  <a:srgbClr val="0079BF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iryo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Copyright </a:t>
            </a:r>
            <a:r>
              <a:rPr lang="en-US" sz="2200" b="0" i="1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© </a:t>
            </a:r>
            <a:r>
              <a:rPr lang="en-US" sz="2200" b="0" i="0" u="none" strike="noStrike" cap="non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VTI Academy All Rights Reserved </a:t>
            </a:r>
            <a:endParaRPr/>
          </a:p>
        </p:txBody>
      </p:sp>
      <p:sp>
        <p:nvSpPr>
          <p:cNvPr id="45" name="Google Shape;45;p2"/>
          <p:cNvSpPr txBox="1"/>
          <p:nvPr/>
        </p:nvSpPr>
        <p:spPr>
          <a:xfrm>
            <a:off x="1845217" y="3116480"/>
            <a:ext cx="21401314" cy="9329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60"/>
              <a:buFont typeface="Noto Sans Symbols"/>
              <a:buChar char="❑"/>
            </a:pPr>
            <a:r>
              <a:rPr lang="en-US" sz="6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Constructor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000000"/>
              </a:buClr>
              <a:buSzPts val="3960"/>
              <a:buFont typeface="Noto Sans Symbols"/>
              <a:buChar char="❑"/>
            </a:pPr>
            <a:r>
              <a:rPr lang="en-US" sz="6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Package</a:t>
            </a:r>
            <a:endParaRPr lang="x-none" sz="6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000000"/>
              </a:buClr>
              <a:buSzPts val="3960"/>
              <a:buFont typeface="Noto Sans Symbols"/>
              <a:buChar char="❑"/>
            </a:pPr>
            <a:r>
              <a:rPr lang="en-US" sz="6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Access Modifier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000000"/>
              </a:buClr>
              <a:buSzPts val="3960"/>
              <a:buFont typeface="Noto Sans Symbols"/>
              <a:buChar char="❑"/>
            </a:pPr>
            <a:r>
              <a:rPr lang="en-US" sz="6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OOP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000000"/>
              </a:buClr>
              <a:buSzPts val="3960"/>
              <a:buFont typeface="Noto Sans Symbols"/>
              <a:buChar char="❑"/>
            </a:pPr>
            <a:r>
              <a:rPr lang="en-US" sz="6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Assignments</a:t>
            </a:r>
            <a:endParaRPr sz="6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0"/>
          <p:cNvSpPr txBox="1"/>
          <p:nvPr/>
        </p:nvSpPr>
        <p:spPr>
          <a:xfrm>
            <a:off x="1200150" y="571498"/>
            <a:ext cx="11576736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lang="en-US" sz="6000" b="1" i="0" u="none" strike="noStrike" cap="none" dirty="0">
                <a:solidFill>
                  <a:srgbClr val="4F81BD"/>
                </a:solidFill>
                <a:latin typeface="Arial"/>
                <a:ea typeface="Arial"/>
                <a:cs typeface="Arial"/>
                <a:sym typeface="Arial"/>
              </a:rPr>
              <a:t>Testing System Assignments</a:t>
            </a:r>
            <a:endParaRPr sz="6000" b="1" i="0" u="none" strike="noStrike" cap="none" dirty="0">
              <a:solidFill>
                <a:srgbClr val="4F81B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0"/>
          <p:cNvSpPr txBox="1"/>
          <p:nvPr/>
        </p:nvSpPr>
        <p:spPr>
          <a:xfrm>
            <a:off x="1857376" y="2335127"/>
            <a:ext cx="10697089" cy="985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lvl="0" indent="-571500">
              <a:buSzPts val="6380"/>
              <a:buFont typeface="Wingdings" pitchFamily="2" charset="2"/>
              <a:buChar char="Ø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4400" dirty="0">
                <a:latin typeface="Helvetica Neue"/>
                <a:ea typeface="Helvetica Neue"/>
                <a:cs typeface="Helvetica Neue"/>
                <a:sym typeface="Helvetica Neue"/>
              </a:rPr>
              <a:t>Exercise 4 : Encapsulation</a:t>
            </a:r>
            <a:endParaRPr sz="4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421130" marR="0" lvl="1" indent="-5715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Wingdings" pitchFamily="2" charset="2"/>
              <a:buChar char="Ø"/>
            </a:pPr>
            <a:endParaRPr sz="4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0B7473B-5EEB-2246-AF35-46765EA86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795" y="3814036"/>
            <a:ext cx="8780684" cy="756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11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Arial"/>
                <a:ea typeface="Arial"/>
                <a:cs typeface="Arial"/>
                <a:sym typeface="Arial"/>
              </a:rPr>
              <a:t>Inheritance</a:t>
            </a:r>
            <a:endParaRPr sz="6000" b="1" i="0" u="none" strike="noStrike" cap="none">
              <a:solidFill>
                <a:srgbClr val="4F81B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8"/>
          <p:cNvSpPr txBox="1"/>
          <p:nvPr/>
        </p:nvSpPr>
        <p:spPr>
          <a:xfrm>
            <a:off x="1857376" y="2335126"/>
            <a:ext cx="16481423" cy="8783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Wingdings" pitchFamily="2" charset="2"/>
              <a:buChar char="Ø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Keyword: Extend </a:t>
            </a:r>
            <a:endParaRPr dirty="0"/>
          </a:p>
          <a:p>
            <a:pPr marL="571500" marR="0" lvl="0" indent="-5715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Wingdings" pitchFamily="2" charset="2"/>
              <a:buChar char="Ø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Multi level inheritance</a:t>
            </a:r>
            <a:endParaRPr dirty="0"/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Direct superclass (1 level)</a:t>
            </a:r>
            <a:endParaRPr dirty="0"/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Indirect superclass (2 level)</a:t>
            </a:r>
            <a:endParaRPr sz="4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055687" marR="0" lvl="1" indent="-61118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Courier New"/>
              <a:buChar char="o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Single inheritance</a:t>
            </a:r>
            <a:endParaRPr dirty="0"/>
          </a:p>
          <a:p>
            <a:pPr marL="428625" marR="0" lvl="0" indent="-2349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Noto Sans Symbols"/>
              <a:buNone/>
            </a:pPr>
            <a:endParaRPr sz="4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055687" marR="0" lvl="1" indent="-20605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Courier New"/>
              <a:buNone/>
            </a:pPr>
            <a:endParaRPr sz="4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/>
          <p:nvPr/>
        </p:nvSpPr>
        <p:spPr>
          <a:xfrm>
            <a:off x="1200149" y="571498"/>
            <a:ext cx="11041011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Arial"/>
                <a:ea typeface="Arial"/>
                <a:cs typeface="Arial"/>
                <a:sym typeface="Arial"/>
              </a:rPr>
              <a:t>Constructor Inheritance</a:t>
            </a:r>
            <a:endParaRPr sz="6000" b="1" i="0" u="none" strike="noStrike" cap="none">
              <a:solidFill>
                <a:srgbClr val="4F81B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9"/>
          <p:cNvSpPr/>
          <p:nvPr/>
        </p:nvSpPr>
        <p:spPr>
          <a:xfrm>
            <a:off x="8342288" y="9899259"/>
            <a:ext cx="714971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595959"/>
              </a:buClr>
              <a:buSzPts val="3200"/>
            </a:pPr>
            <a:r>
              <a:rPr lang="en-US" sz="3200" i="1" dirty="0">
                <a:latin typeface="Helvetica Neue"/>
                <a:ea typeface="Helvetica Neue"/>
                <a:cs typeface="Helvetica Neue"/>
                <a:sym typeface="Helvetica Neue"/>
              </a:rPr>
              <a:t>Init constructor from child to parent</a:t>
            </a:r>
            <a:endParaRPr lang="en-US" sz="3200" b="1" i="1" u="none" strike="noStrike" cap="none" dirty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7" name="Google Shape;15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61490" y="2927141"/>
            <a:ext cx="8515939" cy="343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69731" y="2927141"/>
            <a:ext cx="8275370" cy="340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49718" y="7158293"/>
            <a:ext cx="9061923" cy="2025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410742" y="6969898"/>
            <a:ext cx="8316749" cy="2207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0"/>
          <p:cNvSpPr txBox="1"/>
          <p:nvPr/>
        </p:nvSpPr>
        <p:spPr>
          <a:xfrm>
            <a:off x="1200150" y="571498"/>
            <a:ext cx="11576736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lang="en-US" sz="6000" b="1" i="0" u="none" strike="noStrike" cap="none" dirty="0">
                <a:solidFill>
                  <a:srgbClr val="4F81BD"/>
                </a:solidFill>
                <a:latin typeface="Arial"/>
                <a:ea typeface="Arial"/>
                <a:cs typeface="Arial"/>
                <a:sym typeface="Arial"/>
              </a:rPr>
              <a:t>Testing System Assignments</a:t>
            </a:r>
            <a:endParaRPr sz="6000" b="1" i="0" u="none" strike="noStrike" cap="none" dirty="0">
              <a:solidFill>
                <a:srgbClr val="4F81B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0"/>
          <p:cNvSpPr txBox="1"/>
          <p:nvPr/>
        </p:nvSpPr>
        <p:spPr>
          <a:xfrm>
            <a:off x="1857376" y="2335127"/>
            <a:ext cx="10697089" cy="985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lvl="0" indent="-571500">
              <a:buSzPts val="6380"/>
              <a:buFont typeface="Wingdings" pitchFamily="2" charset="2"/>
              <a:buChar char="Ø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4400" dirty="0">
                <a:latin typeface="Helvetica Neue"/>
                <a:ea typeface="Helvetica Neue"/>
                <a:cs typeface="Helvetica Neue"/>
                <a:sym typeface="Helvetica Neue"/>
              </a:rPr>
              <a:t>Exercise 5: Inheritance</a:t>
            </a:r>
            <a:endParaRPr sz="4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421130" marR="0" lvl="1" indent="-5715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Wingdings" pitchFamily="2" charset="2"/>
              <a:buChar char="Ø"/>
            </a:pPr>
            <a:endParaRPr sz="4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F006587-7207-354A-9B52-2F21D625A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489" y="3168502"/>
            <a:ext cx="7916226" cy="937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065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Arial"/>
                <a:ea typeface="Arial"/>
                <a:cs typeface="Arial"/>
                <a:sym typeface="Arial"/>
              </a:rPr>
              <a:t>Abstraction</a:t>
            </a:r>
            <a:endParaRPr sz="6000" b="1" i="0" u="none" strike="noStrike" cap="none">
              <a:solidFill>
                <a:srgbClr val="4F81B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0"/>
          <p:cNvSpPr txBox="1"/>
          <p:nvPr/>
        </p:nvSpPr>
        <p:spPr>
          <a:xfrm>
            <a:off x="1857376" y="2335127"/>
            <a:ext cx="16481423" cy="2509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Wingdings" pitchFamily="2" charset="2"/>
              <a:buChar char="Ø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Abstract class </a:t>
            </a:r>
            <a:endParaRPr sz="4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Wingdings" pitchFamily="2" charset="2"/>
              <a:buChar char="Ø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Interface</a:t>
            </a:r>
            <a:endParaRPr sz="4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055687" marR="0" lvl="1" indent="-20605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Courier New"/>
              <a:buNone/>
            </a:pPr>
            <a:endParaRPr sz="4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Arial"/>
                <a:ea typeface="Arial"/>
                <a:cs typeface="Arial"/>
                <a:sym typeface="Arial"/>
              </a:rPr>
              <a:t>Abstract class</a:t>
            </a:r>
            <a:endParaRPr sz="6000" b="1" i="0" u="none" strike="noStrike" cap="none">
              <a:solidFill>
                <a:srgbClr val="4F81B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1"/>
          <p:cNvSpPr txBox="1"/>
          <p:nvPr/>
        </p:nvSpPr>
        <p:spPr>
          <a:xfrm>
            <a:off x="1857376" y="2335127"/>
            <a:ext cx="16481423" cy="2509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Wingdings" pitchFamily="2" charset="2"/>
              <a:buChar char="Ø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Is object but not completed yet</a:t>
            </a:r>
            <a:endParaRPr dirty="0"/>
          </a:p>
          <a:p>
            <a:pPr marL="571500" marR="0" lvl="0" indent="-5715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Wingdings" pitchFamily="2" charset="2"/>
              <a:buChar char="Ø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abstract class, abstract method</a:t>
            </a:r>
            <a:endParaRPr sz="4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055687" marR="0" lvl="1" indent="-20605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Courier New"/>
              <a:buNone/>
            </a:pPr>
            <a:endParaRPr sz="4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Arial"/>
                <a:ea typeface="Arial"/>
                <a:cs typeface="Arial"/>
                <a:sym typeface="Arial"/>
              </a:rPr>
              <a:t>Example</a:t>
            </a:r>
            <a:endParaRPr sz="6000" b="1" i="0" u="none" strike="noStrike" cap="none">
              <a:solidFill>
                <a:srgbClr val="4F81B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40506" y="3939212"/>
            <a:ext cx="8637758" cy="493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Arial"/>
                <a:ea typeface="Arial"/>
                <a:cs typeface="Arial"/>
                <a:sym typeface="Arial"/>
              </a:rPr>
              <a:t>Example</a:t>
            </a:r>
            <a:endParaRPr sz="6000" b="1" i="0" u="none" strike="noStrike" cap="none">
              <a:solidFill>
                <a:srgbClr val="4F81B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0418" y="1656271"/>
            <a:ext cx="7816143" cy="3421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50418" y="5340455"/>
            <a:ext cx="8565711" cy="3409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50418" y="9012950"/>
            <a:ext cx="8881312" cy="351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5300" y="3367054"/>
            <a:ext cx="9639300" cy="671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Arial"/>
                <a:ea typeface="Arial"/>
                <a:cs typeface="Arial"/>
                <a:sym typeface="Arial"/>
              </a:rPr>
              <a:t>Example</a:t>
            </a:r>
            <a:endParaRPr sz="6000" b="1" i="0" u="none" strike="noStrike" cap="none">
              <a:solidFill>
                <a:srgbClr val="4F81B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0150" y="3900081"/>
            <a:ext cx="9332170" cy="605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54281" y="3900081"/>
            <a:ext cx="9001430" cy="5442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Arial"/>
                <a:ea typeface="Arial"/>
                <a:cs typeface="Arial"/>
                <a:sym typeface="Arial"/>
              </a:rPr>
              <a:t>Example</a:t>
            </a:r>
            <a:endParaRPr sz="6000" b="1" i="0" u="none" strike="noStrike" cap="none">
              <a:solidFill>
                <a:srgbClr val="4F81B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13037" y="1944598"/>
            <a:ext cx="12792479" cy="4836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65195" y="7533394"/>
            <a:ext cx="10688165" cy="2831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Arial"/>
                <a:ea typeface="Arial"/>
                <a:cs typeface="Arial"/>
                <a:sym typeface="Arial"/>
              </a:rPr>
              <a:t>Constructor</a:t>
            </a:r>
            <a:endParaRPr sz="6000" b="1" i="0" u="none" strike="noStrike" cap="none">
              <a:solidFill>
                <a:srgbClr val="4F81B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3"/>
          <p:cNvSpPr txBox="1"/>
          <p:nvPr/>
        </p:nvSpPr>
        <p:spPr>
          <a:xfrm>
            <a:off x="1857376" y="2335126"/>
            <a:ext cx="16481423" cy="8783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Wingdings" pitchFamily="2" charset="2"/>
              <a:buChar char="Ø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Purpose: Init Object</a:t>
            </a:r>
            <a:endParaRPr dirty="0"/>
          </a:p>
          <a:p>
            <a:pPr marL="571500" marR="0" lvl="0" indent="-5715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Wingdings" pitchFamily="2" charset="2"/>
              <a:buChar char="Ø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Multiple Constructors</a:t>
            </a:r>
            <a:endParaRPr dirty="0"/>
          </a:p>
          <a:p>
            <a:pPr marL="571500" marR="0" lvl="0" indent="-5715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Wingdings" pitchFamily="2" charset="2"/>
              <a:buChar char="Ø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Default Constructor: no parameter</a:t>
            </a:r>
            <a:endParaRPr sz="4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28625" marR="0" lvl="0" indent="-2349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Noto Sans Symbols"/>
              <a:buNone/>
            </a:pPr>
            <a:endParaRPr sz="4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055687" marR="0" lvl="1" indent="-20605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Courier New"/>
              <a:buNone/>
            </a:pPr>
            <a:endParaRPr sz="4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Arial"/>
                <a:ea typeface="Arial"/>
                <a:cs typeface="Arial"/>
                <a:sym typeface="Arial"/>
              </a:rPr>
              <a:t>Example</a:t>
            </a:r>
            <a:endParaRPr sz="6000" b="1" i="0" u="none" strike="noStrike" cap="none">
              <a:solidFill>
                <a:srgbClr val="4F81B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53860" y="2140868"/>
            <a:ext cx="12224401" cy="5546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62431" y="8416717"/>
            <a:ext cx="8960582" cy="2300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Arial"/>
                <a:ea typeface="Arial"/>
                <a:cs typeface="Arial"/>
                <a:sym typeface="Arial"/>
              </a:rPr>
              <a:t>Example</a:t>
            </a:r>
            <a:endParaRPr sz="6000" b="1" i="0" u="none" strike="noStrike" cap="none">
              <a:solidFill>
                <a:srgbClr val="4F81B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9496" y="1964987"/>
            <a:ext cx="10019465" cy="6213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17816" y="8458625"/>
            <a:ext cx="9270949" cy="2752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0"/>
          <p:cNvSpPr txBox="1"/>
          <p:nvPr/>
        </p:nvSpPr>
        <p:spPr>
          <a:xfrm>
            <a:off x="1200150" y="571498"/>
            <a:ext cx="11576736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lang="en-US" sz="6000" b="1" i="0" u="none" strike="noStrike" cap="none" dirty="0">
                <a:solidFill>
                  <a:srgbClr val="4F81BD"/>
                </a:solidFill>
                <a:latin typeface="Arial"/>
                <a:ea typeface="Arial"/>
                <a:cs typeface="Arial"/>
                <a:sym typeface="Arial"/>
              </a:rPr>
              <a:t>Testing System Assignments</a:t>
            </a:r>
            <a:endParaRPr sz="6000" b="1" i="0" u="none" strike="noStrike" cap="none" dirty="0">
              <a:solidFill>
                <a:srgbClr val="4F81B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0"/>
          <p:cNvSpPr txBox="1"/>
          <p:nvPr/>
        </p:nvSpPr>
        <p:spPr>
          <a:xfrm>
            <a:off x="1857376" y="2335127"/>
            <a:ext cx="10697089" cy="985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lvl="0" indent="-571500">
              <a:buSzPts val="6380"/>
              <a:buFont typeface="Wingdings" pitchFamily="2" charset="2"/>
              <a:buChar char="Ø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4400" dirty="0">
                <a:latin typeface="Helvetica Neue"/>
                <a:ea typeface="Helvetica Neue"/>
                <a:cs typeface="Helvetica Neue"/>
                <a:sym typeface="Helvetica Neue"/>
              </a:rPr>
              <a:t>Exercise 6: Abstraction</a:t>
            </a:r>
            <a:endParaRPr sz="4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421130" marR="0" lvl="1" indent="-5715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Wingdings" pitchFamily="2" charset="2"/>
              <a:buChar char="Ø"/>
            </a:pPr>
            <a:endParaRPr sz="4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3DE7633-5E43-CF47-8E72-672AA9FCC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263" y="3320471"/>
            <a:ext cx="8584405" cy="806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02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/>
          <p:nvPr/>
        </p:nvSpPr>
        <p:spPr>
          <a:xfrm>
            <a:off x="1374773" y="514346"/>
            <a:ext cx="12711929" cy="96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5700"/>
              <a:buFont typeface="Noto Sans Symbols"/>
              <a:buNone/>
            </a:pPr>
            <a:r>
              <a:rPr lang="en-US" sz="5700" b="1">
                <a:solidFill>
                  <a:srgbClr val="4F81BD"/>
                </a:solidFill>
              </a:rPr>
              <a:t>Testing </a:t>
            </a:r>
            <a:r>
              <a:rPr lang="en-US" sz="5700" b="1" dirty="0">
                <a:solidFill>
                  <a:srgbClr val="4F81BD"/>
                </a:solidFill>
              </a:rPr>
              <a:t>System </a:t>
            </a:r>
            <a:r>
              <a:rPr lang="en-US" sz="5700" b="1" i="0" u="none" strike="noStrike" cap="none" dirty="0">
                <a:solidFill>
                  <a:srgbClr val="4F81BD"/>
                </a:solidFill>
                <a:latin typeface="Arial"/>
                <a:ea typeface="Arial"/>
                <a:cs typeface="Arial"/>
                <a:sym typeface="Arial"/>
              </a:rPr>
              <a:t>Assignments</a:t>
            </a:r>
            <a:endParaRPr sz="5700" b="1" i="0" u="none" strike="noStrike" cap="none" dirty="0">
              <a:solidFill>
                <a:srgbClr val="4F81B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E26F09F-C5AB-A945-93FA-5561A12F0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644" y="2323929"/>
            <a:ext cx="10955889" cy="971155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0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eiryo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Copyright </a:t>
            </a:r>
            <a:r>
              <a:rPr lang="en-US" sz="2200" b="0" i="1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© </a:t>
            </a:r>
            <a:r>
              <a:rPr lang="en-US" sz="22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VTI Academy All Rights Reserved </a:t>
            </a:r>
            <a:endParaRPr/>
          </a:p>
        </p:txBody>
      </p:sp>
      <p:sp>
        <p:nvSpPr>
          <p:cNvPr id="233" name="Google Shape;233;p30"/>
          <p:cNvSpPr/>
          <p:nvPr/>
        </p:nvSpPr>
        <p:spPr>
          <a:xfrm>
            <a:off x="7195160" y="5450175"/>
            <a:ext cx="10095282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17F"/>
              </a:buClr>
              <a:buSzPts val="8800"/>
              <a:buFont typeface="Helvetica Neue"/>
              <a:buNone/>
            </a:pPr>
            <a:r>
              <a:rPr lang="en-US" sz="8800" b="0" i="0" u="none" strike="noStrike" cap="none">
                <a:solidFill>
                  <a:srgbClr val="0051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 &amp; 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Arial"/>
                <a:ea typeface="Arial"/>
                <a:cs typeface="Arial"/>
                <a:sym typeface="Arial"/>
              </a:rPr>
              <a:t>Example</a:t>
            </a:r>
            <a:endParaRPr sz="6000" b="1" i="0" u="none" strike="noStrike" cap="none">
              <a:solidFill>
                <a:srgbClr val="4F81B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0150" y="1948955"/>
            <a:ext cx="11050892" cy="4486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41008" y="2143265"/>
            <a:ext cx="5863522" cy="309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834269" y="7691417"/>
            <a:ext cx="6476999" cy="4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00150" y="8947744"/>
            <a:ext cx="12469022" cy="3038763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4"/>
          <p:cNvSpPr/>
          <p:nvPr/>
        </p:nvSpPr>
        <p:spPr>
          <a:xfrm>
            <a:off x="6725596" y="6782732"/>
            <a:ext cx="1457879" cy="181737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" name="Google Shape;62;p4"/>
          <p:cNvSpPr/>
          <p:nvPr/>
        </p:nvSpPr>
        <p:spPr>
          <a:xfrm>
            <a:off x="17639733" y="5074921"/>
            <a:ext cx="1577340" cy="2180376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Arial"/>
                <a:ea typeface="Arial"/>
                <a:cs typeface="Arial"/>
                <a:sym typeface="Arial"/>
              </a:rPr>
              <a:t>Example</a:t>
            </a:r>
            <a:endParaRPr sz="6000" b="1" i="0" u="none" strike="noStrike" cap="none">
              <a:solidFill>
                <a:srgbClr val="4F81B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3207" y="2327918"/>
            <a:ext cx="19679758" cy="5355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60239" y="8710292"/>
            <a:ext cx="5863522" cy="309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Arial"/>
                <a:ea typeface="Arial"/>
                <a:cs typeface="Arial"/>
                <a:sym typeface="Arial"/>
              </a:rPr>
              <a:t>Example</a:t>
            </a:r>
            <a:endParaRPr sz="6000" b="1" i="0" u="none" strike="noStrike" cap="none">
              <a:solidFill>
                <a:srgbClr val="4F81B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7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23024" y="1916084"/>
            <a:ext cx="7137952" cy="10390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Arial"/>
                <a:ea typeface="Arial"/>
                <a:cs typeface="Arial"/>
                <a:sym typeface="Arial"/>
              </a:rPr>
              <a:t>Default Constructor</a:t>
            </a:r>
            <a:endParaRPr sz="6000" b="1" i="0" u="none" strike="noStrike" cap="none">
              <a:solidFill>
                <a:srgbClr val="4F81B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51164" y="4981575"/>
            <a:ext cx="4905375" cy="37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15139" y="5382853"/>
            <a:ext cx="4905375" cy="25812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7"/>
          <p:cNvSpPr/>
          <p:nvPr/>
        </p:nvSpPr>
        <p:spPr>
          <a:xfrm>
            <a:off x="9800503" y="5928851"/>
            <a:ext cx="2890683" cy="1091381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71425" tIns="71425" rIns="71425" bIns="7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endParaRPr sz="3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0"/>
          <p:cNvSpPr txBox="1"/>
          <p:nvPr/>
        </p:nvSpPr>
        <p:spPr>
          <a:xfrm>
            <a:off x="1200150" y="571498"/>
            <a:ext cx="11576736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lang="en-US" sz="6000" b="1" i="0" u="none" strike="noStrike" cap="none" dirty="0">
                <a:solidFill>
                  <a:srgbClr val="4F81BD"/>
                </a:solidFill>
                <a:latin typeface="Arial"/>
                <a:ea typeface="Arial"/>
                <a:cs typeface="Arial"/>
                <a:sym typeface="Arial"/>
              </a:rPr>
              <a:t>Testing System Assignments</a:t>
            </a:r>
            <a:endParaRPr sz="6000" b="1" i="0" u="none" strike="noStrike" cap="none" dirty="0">
              <a:solidFill>
                <a:srgbClr val="4F81B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0"/>
          <p:cNvSpPr txBox="1"/>
          <p:nvPr/>
        </p:nvSpPr>
        <p:spPr>
          <a:xfrm>
            <a:off x="1857376" y="2335127"/>
            <a:ext cx="10697089" cy="985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71500" lvl="0" indent="-571500">
              <a:buSzPts val="6380"/>
              <a:buFont typeface="Wingdings" pitchFamily="2" charset="2"/>
              <a:buChar char="Ø"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4400" dirty="0">
                <a:latin typeface="Helvetica Neue"/>
                <a:ea typeface="Helvetica Neue"/>
                <a:cs typeface="Helvetica Neue"/>
                <a:sym typeface="Helvetica Neue"/>
              </a:rPr>
              <a:t>Exercise 1 (Optional): Constructor</a:t>
            </a:r>
            <a:endParaRPr sz="4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421130" marR="0" lvl="1" indent="-5715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Wingdings" pitchFamily="2" charset="2"/>
              <a:buChar char="Ø"/>
            </a:pPr>
            <a:endParaRPr sz="4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9CB0390-CB12-204F-A32F-A679705FE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768" y="3292881"/>
            <a:ext cx="8444463" cy="89402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8"/>
          <p:cNvSpPr txBox="1"/>
          <p:nvPr/>
        </p:nvSpPr>
        <p:spPr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Noto Sans Symbols"/>
              <a:buNone/>
            </a:pPr>
            <a:r>
              <a:rPr lang="en-US" sz="6000" b="1" i="0" u="none" strike="noStrike" cap="none">
                <a:solidFill>
                  <a:srgbClr val="4F81BD"/>
                </a:solidFill>
                <a:latin typeface="Arial"/>
                <a:ea typeface="Arial"/>
                <a:cs typeface="Arial"/>
                <a:sym typeface="Arial"/>
              </a:rPr>
              <a:t>Package</a:t>
            </a:r>
            <a:endParaRPr sz="6000" b="1" i="0" u="none" strike="noStrike" cap="none">
              <a:solidFill>
                <a:srgbClr val="4F81B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2867" y="3322864"/>
            <a:ext cx="20345342" cy="4449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235</Words>
  <Application>Microsoft Office PowerPoint</Application>
  <PresentationFormat>Custom</PresentationFormat>
  <Paragraphs>73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Helvetica Neue</vt:lpstr>
      <vt:lpstr>Helvetica Neue Light</vt:lpstr>
      <vt:lpstr>Courier New</vt:lpstr>
      <vt:lpstr>Calibri</vt:lpstr>
      <vt:lpstr>Arial</vt:lpstr>
      <vt:lpstr>Montserrat</vt:lpstr>
      <vt:lpstr>Wingdings</vt:lpstr>
      <vt:lpstr>Meiryo</vt:lpstr>
      <vt:lpstr>Noto Sans Symbols</vt:lpstr>
      <vt:lpstr>White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Anh Quan (VTI.GA)</dc:creator>
  <cp:lastModifiedBy>Microsoft account</cp:lastModifiedBy>
  <cp:revision>8</cp:revision>
  <dcterms:modified xsi:type="dcterms:W3CDTF">2022-02-17T12:47:33Z</dcterms:modified>
</cp:coreProperties>
</file>